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73" r:id="rId3"/>
    <p:sldId id="264" r:id="rId4"/>
    <p:sldId id="277" r:id="rId5"/>
    <p:sldId id="257" r:id="rId6"/>
    <p:sldId id="265" r:id="rId7"/>
    <p:sldId id="259" r:id="rId8"/>
    <p:sldId id="261" r:id="rId9"/>
    <p:sldId id="274" r:id="rId10"/>
    <p:sldId id="267" r:id="rId11"/>
    <p:sldId id="275" r:id="rId12"/>
    <p:sldId id="268" r:id="rId13"/>
    <p:sldId id="276" r:id="rId14"/>
    <p:sldId id="272" r:id="rId15"/>
    <p:sldId id="269" r:id="rId16"/>
    <p:sldId id="266" r:id="rId17"/>
    <p:sldId id="270" r:id="rId18"/>
    <p:sldId id="271" r:id="rId19"/>
    <p:sldId id="278" r:id="rId20"/>
    <p:sldId id="260" r:id="rId21"/>
    <p:sldId id="262" r:id="rId22"/>
    <p:sldId id="263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8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-1206" y="238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6DD45A-39B1-43FC-A2E9-8AC7A7AD0B55}" type="datetimeFigureOut">
              <a:rPr lang="en-US" smtClean="0"/>
              <a:pPr/>
              <a:t>4/16/2012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6DC132-F97E-4D29-92EF-0774BF0AA4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DC132-F97E-4D29-92EF-0774BF0AA4FD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DC132-F97E-4D29-92EF-0774BF0AA4FD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DC132-F97E-4D29-92EF-0774BF0AA4FD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DC132-F97E-4D29-92EF-0774BF0AA4FD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DC132-F97E-4D29-92EF-0774BF0AA4FD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DC132-F97E-4D29-92EF-0774BF0AA4FD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DC132-F97E-4D29-92EF-0774BF0AA4FD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5720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DC132-F97E-4D29-92EF-0774BF0AA4FD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DC132-F97E-4D29-92EF-0774BF0AA4FD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DC132-F97E-4D29-92EF-0774BF0AA4FD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4343400"/>
            <a:ext cx="5486400" cy="41148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DC132-F97E-4D29-92EF-0774BF0AA4FD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DC132-F97E-4D29-92EF-0774BF0AA4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DC132-F97E-4D29-92EF-0774BF0AA4FD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DC132-F97E-4D29-92EF-0774BF0AA4FD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DC132-F97E-4D29-92EF-0774BF0AA4FD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DC132-F97E-4D29-92EF-0774BF0AA4FD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DC132-F97E-4D29-92EF-0774BF0AA4FD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DC132-F97E-4D29-92EF-0774BF0AA4FD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DC132-F97E-4D29-92EF-0774BF0AA4FD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DC132-F97E-4D29-92EF-0774BF0AA4F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DC132-F97E-4D29-92EF-0774BF0AA4FD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DC132-F97E-4D29-92EF-0774BF0AA4FD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DC132-F97E-4D29-92EF-0774BF0AA4FD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7CD0-189D-4163-A956-2E4647387DDE}" type="datetimeFigureOut">
              <a:rPr lang="en-US" smtClean="0"/>
              <a:pPr/>
              <a:t>4/16/2012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C5BE-C6B9-4321-A6A0-3216357EF8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7CD0-189D-4163-A956-2E4647387DDE}" type="datetimeFigureOut">
              <a:rPr lang="en-US" smtClean="0"/>
              <a:pPr/>
              <a:t>4/16/2012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C5BE-C6B9-4321-A6A0-3216357EF8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7CD0-189D-4163-A956-2E4647387DDE}" type="datetimeFigureOut">
              <a:rPr lang="en-US" smtClean="0"/>
              <a:pPr/>
              <a:t>4/16/2012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C5BE-C6B9-4321-A6A0-3216357EF8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7CD0-189D-4163-A956-2E4647387DDE}" type="datetimeFigureOut">
              <a:rPr lang="en-US" smtClean="0"/>
              <a:pPr/>
              <a:t>4/16/2012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C5BE-C6B9-4321-A6A0-3216357EF8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7CD0-189D-4163-A956-2E4647387DDE}" type="datetimeFigureOut">
              <a:rPr lang="en-US" smtClean="0"/>
              <a:pPr/>
              <a:t>4/16/2012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C5BE-C6B9-4321-A6A0-3216357EF8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7CD0-189D-4163-A956-2E4647387DDE}" type="datetimeFigureOut">
              <a:rPr lang="en-US" smtClean="0"/>
              <a:pPr/>
              <a:t>4/16/2012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C5BE-C6B9-4321-A6A0-3216357EF8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7CD0-189D-4163-A956-2E4647387DDE}" type="datetimeFigureOut">
              <a:rPr lang="en-US" smtClean="0"/>
              <a:pPr/>
              <a:t>4/16/2012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C5BE-C6B9-4321-A6A0-3216357EF8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7CD0-189D-4163-A956-2E4647387DDE}" type="datetimeFigureOut">
              <a:rPr lang="en-US" smtClean="0"/>
              <a:pPr/>
              <a:t>4/16/2012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C5BE-C6B9-4321-A6A0-3216357EF8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7CD0-189D-4163-A956-2E4647387DDE}" type="datetimeFigureOut">
              <a:rPr lang="en-US" smtClean="0"/>
              <a:pPr/>
              <a:t>4/16/2012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C5BE-C6B9-4321-A6A0-3216357EF8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7CD0-189D-4163-A956-2E4647387DDE}" type="datetimeFigureOut">
              <a:rPr lang="en-US" smtClean="0"/>
              <a:pPr/>
              <a:t>4/16/2012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C5BE-C6B9-4321-A6A0-3216357EF8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7CD0-189D-4163-A956-2E4647387DDE}" type="datetimeFigureOut">
              <a:rPr lang="en-US" smtClean="0"/>
              <a:pPr/>
              <a:t>4/16/2012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C5BE-C6B9-4321-A6A0-3216357EF8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97CD0-189D-4163-A956-2E4647387DDE}" type="datetimeFigureOut">
              <a:rPr lang="en-US" smtClean="0"/>
              <a:pPr/>
              <a:t>4/16/2012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AC5BE-C6B9-4321-A6A0-3216357EF8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xploratorium.edu/" TargetMode="External"/><Relationship Id="rId3" Type="http://schemas.openxmlformats.org/officeDocument/2006/relationships/hyperlink" Target="http://memory.loc.gov/ammem/index.html" TargetMode="External"/><Relationship Id="rId7" Type="http://schemas.openxmlformats.org/officeDocument/2006/relationships/hyperlink" Target="http://www.ncwiseowl.org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kids.nationalgeographic.com/kids/" TargetMode="External"/><Relationship Id="rId5" Type="http://schemas.openxmlformats.org/officeDocument/2006/relationships/hyperlink" Target="http://wonderopolis.org/" TargetMode="External"/><Relationship Id="rId4" Type="http://schemas.openxmlformats.org/officeDocument/2006/relationships/hyperlink" Target="http://streaming.discoveryeducation.com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wiseowl.org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enc.k12.or.us/citeintro/citeintro.php?Grd=Sec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big6.com/" TargetMode="Externa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pics.tech4learning.com/" TargetMode="External"/><Relationship Id="rId7" Type="http://schemas.openxmlformats.org/officeDocument/2006/relationships/hyperlink" Target="http://www.digizen.org/kids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etsmartzkids.org/" TargetMode="External"/><Relationship Id="rId5" Type="http://schemas.openxmlformats.org/officeDocument/2006/relationships/hyperlink" Target="http://www.commonsensemedia.org/educators" TargetMode="External"/><Relationship Id="rId4" Type="http://schemas.openxmlformats.org/officeDocument/2006/relationships/hyperlink" Target="http://www.jamendo.com/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wiseowl.or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pi.state.nc.us/acre/standards/new-standards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t.ncwiseowl.org/standards/ITES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pi.state.nc.us/acre/standards/new-standards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95600"/>
            <a:ext cx="7772400" cy="1470025"/>
          </a:xfrm>
        </p:spPr>
        <p:txBody>
          <a:bodyPr/>
          <a:lstStyle/>
          <a:p>
            <a:r>
              <a:rPr lang="en-US" dirty="0" smtClean="0"/>
              <a:t>Information and Technology </a:t>
            </a:r>
            <a:br>
              <a:rPr lang="en-US" dirty="0" smtClean="0"/>
            </a:br>
            <a:r>
              <a:rPr lang="en-US" dirty="0" smtClean="0"/>
              <a:t>Essential Standards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724400"/>
            <a:ext cx="6400800" cy="1752600"/>
          </a:xfrm>
        </p:spPr>
        <p:txBody>
          <a:bodyPr/>
          <a:lstStyle/>
          <a:p>
            <a:r>
              <a:rPr lang="en-US" dirty="0" smtClean="0"/>
              <a:t>Asheboro City Schools</a:t>
            </a:r>
          </a:p>
          <a:p>
            <a:r>
              <a:rPr lang="en-US" dirty="0" smtClean="0"/>
              <a:t>April 23, 2012</a:t>
            </a:r>
          </a:p>
          <a:p>
            <a:r>
              <a:rPr lang="en-US" dirty="0" smtClean="0"/>
              <a:t>Media and Technology Staff</a:t>
            </a:r>
            <a:endParaRPr lang="en-US" dirty="0"/>
          </a:p>
        </p:txBody>
      </p:sp>
      <p:pic>
        <p:nvPicPr>
          <p:cNvPr id="6" name="Picture 5" descr="NAMS laptop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95600" y="0"/>
            <a:ext cx="3451849" cy="2578100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7" name="Picture 6" descr="DSCN114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48400" y="0"/>
            <a:ext cx="2844800" cy="213360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8" name="Picture 7" descr="DLL 1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2895600" cy="2171700"/>
          </a:xfrm>
          <a:prstGeom prst="rect">
            <a:avLst/>
          </a:prstGeom>
          <a:ln w="317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Sources of Information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en-US" sz="4800" dirty="0" smtClean="0"/>
              <a:t>Finding, recalling, categorizing, analyzing and evaluating a variety of sources of information</a:t>
            </a:r>
            <a:endParaRPr lang="en-US" sz="4800" dirty="0"/>
          </a:p>
        </p:txBody>
      </p:sp>
      <p:pic>
        <p:nvPicPr>
          <p:cNvPr id="1026" name="Picture 2" descr="C:\Users\mwilliams.ACS\AppData\Local\Microsoft\Windows\Temporary Internet Files\Content.IE5\CZ3252XV\MP900427785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572000"/>
            <a:ext cx="1296590" cy="1943937"/>
          </a:xfrm>
          <a:prstGeom prst="rect">
            <a:avLst/>
          </a:prstGeom>
          <a:noFill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 l="7321" t="23958" r="66325" b="16667"/>
          <a:stretch>
            <a:fillRect/>
          </a:stretch>
        </p:blipFill>
        <p:spPr bwMode="auto">
          <a:xfrm>
            <a:off x="1981200" y="4800600"/>
            <a:ext cx="2514600" cy="1592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NCWiseOwl ele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91400" y="3124200"/>
            <a:ext cx="1352739" cy="3553321"/>
          </a:xfrm>
          <a:prstGeom prst="rect">
            <a:avLst/>
          </a:prstGeom>
        </p:spPr>
      </p:pic>
      <p:pic>
        <p:nvPicPr>
          <p:cNvPr id="7" name="Picture 6" descr="EduVision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00600" y="4495800"/>
            <a:ext cx="2179202" cy="1848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of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Library of Congress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Discovery Streaming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Wonderopolis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National Geographic for Kids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NC </a:t>
            </a:r>
            <a:r>
              <a:rPr lang="en-US" dirty="0" err="1" smtClean="0">
                <a:hlinkClick r:id="rId7"/>
              </a:rPr>
              <a:t>WiseOwl</a:t>
            </a:r>
            <a:endParaRPr lang="en-US" dirty="0" smtClean="0"/>
          </a:p>
          <a:p>
            <a:r>
              <a:rPr lang="en-US" dirty="0" smtClean="0">
                <a:hlinkClick r:id="rId8"/>
              </a:rPr>
              <a:t>Exploratorium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Informational Text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/>
              <a:t>   Identifying fiction/nonfiction, </a:t>
            </a:r>
            <a:r>
              <a:rPr lang="en-US" sz="4400" dirty="0"/>
              <a:t>t</a:t>
            </a:r>
            <a:r>
              <a:rPr lang="en-US" sz="4400" dirty="0" smtClean="0"/>
              <a:t>he differences in reading for information and for enjoyment, various strategies to apply for different purposes of reading</a:t>
            </a:r>
            <a:endParaRPr lang="en-US" sz="4400" dirty="0"/>
          </a:p>
        </p:txBody>
      </p:sp>
      <p:pic>
        <p:nvPicPr>
          <p:cNvPr id="4" name="Picture 3" descr="nonfiction feature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875770">
            <a:off x="6630078" y="4563009"/>
            <a:ext cx="2002853" cy="20761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Informational Text</a:t>
            </a:r>
            <a:endParaRPr lang="en-US" dirty="0"/>
          </a:p>
        </p:txBody>
      </p:sp>
      <p:pic>
        <p:nvPicPr>
          <p:cNvPr id="4" name="Picture 3" descr="NC WiseOwl start.PNG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19200" y="1752600"/>
            <a:ext cx="7087590" cy="41915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21920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Technology as a  Tool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55837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sz="4000" dirty="0" smtClean="0"/>
              <a:t>Using a variety of technology applications (both hardware and software) to gather, organize, analyze, and present information</a:t>
            </a:r>
          </a:p>
          <a:p>
            <a:pPr>
              <a:buNone/>
            </a:pPr>
            <a:endParaRPr lang="en-US" sz="4000" dirty="0"/>
          </a:p>
          <a:p>
            <a:pPr>
              <a:buNone/>
            </a:pPr>
            <a:r>
              <a:rPr lang="en-US" sz="4000" dirty="0" smtClean="0"/>
              <a:t>   Using technology to complete assigned tasks and projects</a:t>
            </a:r>
            <a:endParaRPr lang="en-US" sz="4000" dirty="0"/>
          </a:p>
        </p:txBody>
      </p:sp>
      <p:pic>
        <p:nvPicPr>
          <p:cNvPr id="1028" name="Picture 4" descr="C:\Users\mwilliams.ACS\AppData\Local\Microsoft\Windows\Temporary Internet Files\Content.IE5\CZ3252XV\MP90041175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304800"/>
            <a:ext cx="1066800" cy="1066800"/>
          </a:xfrm>
          <a:prstGeom prst="rect">
            <a:avLst/>
          </a:prstGeom>
          <a:noFill/>
        </p:spPr>
      </p:pic>
      <p:pic>
        <p:nvPicPr>
          <p:cNvPr id="1029" name="Picture 5" descr="C:\Users\mwilliams.ACS\AppData\Local\Microsoft\Windows\Temporary Internet Files\Content.IE5\Y7Q9E3AQ\MP9004331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228600"/>
            <a:ext cx="1219200" cy="1219200"/>
          </a:xfrm>
          <a:prstGeom prst="rect">
            <a:avLst/>
          </a:prstGeom>
          <a:noFill/>
        </p:spPr>
      </p:pic>
      <p:pic>
        <p:nvPicPr>
          <p:cNvPr id="1031" name="Picture 7" descr="C:\Users\mwilliams.ACS\AppData\Local\Microsoft\Windows\Temporary Internet Files\Content.IE5\CZ3252XV\MP900422589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228600"/>
            <a:ext cx="1676400" cy="1117164"/>
          </a:xfrm>
          <a:prstGeom prst="rect">
            <a:avLst/>
          </a:prstGeom>
          <a:noFill/>
        </p:spPr>
      </p:pic>
      <p:pic>
        <p:nvPicPr>
          <p:cNvPr id="1032" name="Picture 8" descr="C:\Users\mwilliams.ACS\AppData\Local\Microsoft\Windows\Temporary Internet Files\Content.IE5\J9T8O04W\MP900427821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34200" y="228600"/>
            <a:ext cx="1676400" cy="1118473"/>
          </a:xfrm>
          <a:prstGeom prst="rect">
            <a:avLst/>
          </a:prstGeom>
          <a:noFill/>
        </p:spPr>
      </p:pic>
      <p:pic>
        <p:nvPicPr>
          <p:cNvPr id="1027" name="Picture 3" descr="C:\Users\mwilliams.ACS\AppData\Local\Microsoft\Windows\Temporary Internet Files\Content.IE5\Y7Q9E3AQ\MP900439416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" y="228600"/>
            <a:ext cx="1143000" cy="1143000"/>
          </a:xfrm>
          <a:prstGeom prst="rect">
            <a:avLst/>
          </a:prstGeom>
          <a:noFill/>
        </p:spPr>
      </p:pic>
      <p:pic>
        <p:nvPicPr>
          <p:cNvPr id="1030" name="Picture 6" descr="C:\Users\mwilliams.ACS\AppData\Local\Microsoft\Windows\Temporary Internet Files\Content.IE5\58O27XRP\MP900444512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54768" y="381000"/>
            <a:ext cx="1603032" cy="106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Technology as a  Tool</a:t>
            </a:r>
            <a:endParaRPr lang="en-US" sz="5400" dirty="0"/>
          </a:p>
        </p:txBody>
      </p:sp>
      <p:sp>
        <p:nvSpPr>
          <p:cNvPr id="4" name="Rectangle 3"/>
          <p:cNvSpPr/>
          <p:nvPr/>
        </p:nvSpPr>
        <p:spPr>
          <a:xfrm>
            <a:off x="6248400" y="6553200"/>
            <a:ext cx="178927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/>
              <a:t>http://www.usi.edu/distance/bdt.htm</a:t>
            </a:r>
            <a:endParaRPr lang="en-US" sz="800" dirty="0"/>
          </a:p>
        </p:txBody>
      </p:sp>
      <p:sp>
        <p:nvSpPr>
          <p:cNvPr id="5" name="TextBox 4"/>
          <p:cNvSpPr txBox="1"/>
          <p:nvPr/>
        </p:nvSpPr>
        <p:spPr>
          <a:xfrm>
            <a:off x="1600200" y="2514600"/>
            <a:ext cx="4876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ReadWriteThink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SMART Notebook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33400" y="5410200"/>
            <a:ext cx="43409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hlinkClick r:id="rId3"/>
              </a:rPr>
              <a:t>Citation Maker</a:t>
            </a:r>
            <a:endParaRPr lang="en-US" sz="5400" dirty="0"/>
          </a:p>
        </p:txBody>
      </p:sp>
      <p:pic>
        <p:nvPicPr>
          <p:cNvPr id="14" name="Picture 13" descr="big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57600" y="1066800"/>
            <a:ext cx="2943616" cy="35814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33400" y="2133600"/>
            <a:ext cx="27574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hlinkClick r:id="rId5"/>
              </a:rPr>
              <a:t>The  Big6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and Ethical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Privacy</a:t>
            </a:r>
          </a:p>
          <a:p>
            <a:r>
              <a:rPr lang="en-US" dirty="0" smtClean="0"/>
              <a:t>Safety</a:t>
            </a:r>
          </a:p>
          <a:p>
            <a:r>
              <a:rPr lang="en-US" dirty="0" smtClean="0"/>
              <a:t>Security</a:t>
            </a:r>
          </a:p>
          <a:p>
            <a:r>
              <a:rPr lang="en-US" dirty="0" smtClean="0"/>
              <a:t>Copyright</a:t>
            </a:r>
          </a:p>
          <a:p>
            <a:r>
              <a:rPr lang="en-US" dirty="0" smtClean="0"/>
              <a:t>Not plagiarizing</a:t>
            </a:r>
          </a:p>
          <a:p>
            <a:r>
              <a:rPr lang="en-US" dirty="0" smtClean="0"/>
              <a:t>Citing sources</a:t>
            </a:r>
          </a:p>
          <a:p>
            <a:r>
              <a:rPr lang="en-US" dirty="0" smtClean="0"/>
              <a:t>Respect for work of others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Safety and Ethical Use</a:t>
            </a:r>
            <a:endParaRPr lang="en-US" dirty="0"/>
          </a:p>
        </p:txBody>
      </p:sp>
      <p:pic>
        <p:nvPicPr>
          <p:cNvPr id="4" name="Picture 3" descr="dig citizehship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304800"/>
            <a:ext cx="8693742" cy="6172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019800" y="6553200"/>
            <a:ext cx="202010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/>
              <a:t>http://amdigitalcitizenship.wikispaces.com/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and Ethical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Pics4Learning.com</a:t>
            </a:r>
            <a:endParaRPr lang="en-US" dirty="0" smtClean="0"/>
          </a:p>
          <a:p>
            <a:r>
              <a:rPr lang="en-US" dirty="0" err="1" smtClean="0">
                <a:hlinkClick r:id="rId4"/>
              </a:rPr>
              <a:t>Jamendo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Common Sense Media</a:t>
            </a:r>
            <a:endParaRPr lang="en-US" dirty="0" smtClean="0"/>
          </a:p>
          <a:p>
            <a:r>
              <a:rPr lang="en-US" dirty="0" err="1" smtClean="0">
                <a:hlinkClick r:id="rId6"/>
              </a:rPr>
              <a:t>NetSmartzKids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Digizen.org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5867400" y="5204430"/>
            <a:ext cx="2743200" cy="150117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Why is it important to use reliable sources?</a:t>
            </a:r>
            <a:endParaRPr lang="en-US" sz="2400" b="1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Information Onslaught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Group 1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1711325"/>
          </a:xfrm>
        </p:spPr>
        <p:txBody>
          <a:bodyPr/>
          <a:lstStyle/>
          <a:p>
            <a:r>
              <a:rPr lang="en-US" dirty="0" smtClean="0"/>
              <a:t>Use Google, Yahoo, Bing, etc… to look up the Republic of Molossia.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Group 2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Use NC Wise Owl, </a:t>
            </a:r>
            <a:r>
              <a:rPr lang="en-US" dirty="0" smtClean="0">
                <a:hlinkClick r:id="rId3"/>
              </a:rPr>
              <a:t>http://www.ncwiseowl.org/</a:t>
            </a:r>
            <a:r>
              <a:rPr lang="en-US" dirty="0" smtClean="0"/>
              <a:t> to look  up the Republic of Molossia.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4343400"/>
            <a:ext cx="822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Answer the following questions about the Republic of Molossia:</a:t>
            </a:r>
          </a:p>
          <a:p>
            <a:endParaRPr lang="en-US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Who is the President of Molossia?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Where is Molossia located?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922818" y="5162475"/>
            <a:ext cx="2743200" cy="15011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Bonus Question</a:t>
            </a:r>
            <a:endParaRPr lang="en-US" sz="2800" b="1" dirty="0"/>
          </a:p>
        </p:txBody>
      </p:sp>
    </p:spTree>
    <p:extLst>
      <p:ext uri="{BB962C8B-B14F-4D97-AF65-F5344CB8AC3E}">
        <p14:creationId xmlns="" xmlns:p14="http://schemas.microsoft.com/office/powerpoint/2010/main" val="1612726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525963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sz="6400" b="1" dirty="0" smtClean="0"/>
              <a:t>Standards and Clarifying Objectives are in the format: </a:t>
            </a:r>
          </a:p>
          <a:p>
            <a:r>
              <a:rPr lang="en-US" sz="6300" dirty="0" smtClean="0"/>
              <a:t>Two-digit alphabetic code for K-12 Essential Standard </a:t>
            </a:r>
          </a:p>
          <a:p>
            <a:r>
              <a:rPr lang="en-US" sz="6300" dirty="0" smtClean="0"/>
              <a:t>Grade </a:t>
            </a:r>
            <a:r>
              <a:rPr lang="en-US" sz="6300" dirty="0"/>
              <a:t>Level (HS = 9-12) </a:t>
            </a:r>
          </a:p>
          <a:p>
            <a:r>
              <a:rPr lang="en-US" sz="6300" dirty="0" smtClean="0"/>
              <a:t>Standard and Clarifying Objective </a:t>
            </a:r>
            <a:r>
              <a:rPr lang="en-US" sz="6300" dirty="0"/>
              <a:t>number </a:t>
            </a:r>
            <a:r>
              <a:rPr lang="en-US" dirty="0"/>
              <a:t>	</a:t>
            </a:r>
          </a:p>
          <a:p>
            <a:pPr algn="ctr">
              <a:buNone/>
            </a:pPr>
            <a:endParaRPr lang="en-US" sz="4000" b="1" dirty="0" smtClean="0"/>
          </a:p>
          <a:p>
            <a:pPr algn="ctr">
              <a:buNone/>
            </a:pPr>
            <a:r>
              <a:rPr lang="en-US" sz="5800" b="1" dirty="0" smtClean="0"/>
              <a:t>Example: 6.SI.1.2</a:t>
            </a:r>
          </a:p>
          <a:p>
            <a:pPr algn="ctr">
              <a:buNone/>
            </a:pPr>
            <a:r>
              <a:rPr lang="en-US" sz="5800" b="1" dirty="0" smtClean="0"/>
              <a:t>Analyze content for relevance to the assigned task.</a:t>
            </a:r>
          </a:p>
          <a:p>
            <a:pPr algn="ctr">
              <a:buNone/>
            </a:pP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At NC DPI site:</a:t>
            </a:r>
          </a:p>
          <a:p>
            <a:pPr>
              <a:buNone/>
            </a:pPr>
            <a:r>
              <a:rPr lang="en-US" dirty="0" smtClean="0">
                <a:hlinkClick r:id="rId3"/>
              </a:rPr>
              <a:t>http://www.dpi.state.nc.us/acre/standards/new-standards/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At NC Instructional Technology site along with support documents:</a:t>
            </a:r>
          </a:p>
          <a:p>
            <a:pPr>
              <a:buNone/>
            </a:pPr>
            <a:r>
              <a:rPr lang="en-US" dirty="0" smtClean="0">
                <a:hlinkClick r:id="rId4"/>
              </a:rPr>
              <a:t>http://it.ncwiseowl.org/standards/ITES/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Link is provided in the ELA Common Core Livebinder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Please remember!</a:t>
            </a:r>
            <a:endParaRPr lang="en-US" sz="5400" dirty="0"/>
          </a:p>
        </p:txBody>
      </p:sp>
      <p:pic>
        <p:nvPicPr>
          <p:cNvPr id="7" name="Picture 6" descr="SAMS 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2400" y="1905000"/>
            <a:ext cx="2336800" cy="1752600"/>
          </a:xfrm>
          <a:prstGeom prst="rect">
            <a:avLst/>
          </a:prstGeom>
        </p:spPr>
      </p:pic>
      <p:pic>
        <p:nvPicPr>
          <p:cNvPr id="14" name="Picture 13" descr="Mrs. Beck GB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1885950"/>
            <a:ext cx="2362200" cy="177165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2590800" y="2057400"/>
            <a:ext cx="74732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8800" b="1" dirty="0" smtClean="0">
                <a:ln w="50800"/>
              </a:rPr>
              <a:t>+</a:t>
            </a:r>
            <a:endParaRPr lang="en-US" sz="8800" b="1" dirty="0">
              <a:ln w="5080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805880" y="2057400"/>
            <a:ext cx="74732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8800" b="1" dirty="0" smtClean="0">
                <a:ln w="50800"/>
              </a:rPr>
              <a:t>+</a:t>
            </a:r>
            <a:endParaRPr lang="en-US" sz="8800" b="1" dirty="0">
              <a:ln w="5080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524000" y="4191000"/>
            <a:ext cx="7473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8800" b="1" dirty="0" smtClean="0">
                <a:ln w="50800"/>
              </a:rPr>
              <a:t>=</a:t>
            </a:r>
            <a:endParaRPr lang="en-US" sz="8800" b="1" dirty="0">
              <a:ln w="50800"/>
            </a:endParaRPr>
          </a:p>
        </p:txBody>
      </p:sp>
      <p:pic>
        <p:nvPicPr>
          <p:cNvPr id="21" name="Picture 20" descr="Graham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52800" y="1905000"/>
            <a:ext cx="2484161" cy="175260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2971800" y="4267200"/>
            <a:ext cx="406072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800" dirty="0" smtClean="0"/>
              <a:t>Success!</a:t>
            </a:r>
            <a:endParaRPr lang="en-US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2631281"/>
            <a:ext cx="7142981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Guilford County Schools. </a:t>
            </a:r>
            <a:r>
              <a:rPr lang="en-US" i="1" dirty="0" smtClean="0"/>
              <a:t>Information and Technology Essential Standards: </a:t>
            </a:r>
          </a:p>
          <a:p>
            <a:r>
              <a:rPr lang="en-US" i="1" dirty="0" smtClean="0"/>
              <a:t> Plan of District-Wide Implementation, </a:t>
            </a:r>
            <a:r>
              <a:rPr lang="en-US" dirty="0" smtClean="0"/>
              <a:t>2011-2012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Sartain, Cynthia. "ITES Presentation." </a:t>
            </a:r>
            <a:r>
              <a:rPr lang="en-US" i="1" dirty="0" err="1" smtClean="0"/>
              <a:t>SlideShare</a:t>
            </a:r>
            <a:r>
              <a:rPr lang="en-US" dirty="0" smtClean="0"/>
              <a:t>. NCDPI, Oct. 28, 2011.</a:t>
            </a:r>
          </a:p>
          <a:p>
            <a:r>
              <a:rPr lang="en-US" dirty="0" smtClean="0"/>
              <a:t> Web. 16 Apr 2012. &lt;http://www.slideshare.net/laelal/ites-presentation&gt;.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09600" y="1828800"/>
            <a:ext cx="62859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  <a:t>"Big6."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  <a:t>Big6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  <a:t>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  <a:t>N.p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  <a:t>., 2012. Web. 16 Apr 2012. &lt;http://big6.com/&gt;. </a:t>
            </a: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3174" y="2438400"/>
            <a:ext cx="840082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"Essential Standards." </a:t>
            </a:r>
            <a:r>
              <a:rPr kumimoji="0" 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Public Schools of North Carolina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 NCDPI,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n.d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Web. 16 Apr 2012. &lt;http://www.dpi.state.nc.us/acre/standards/new-standards/&gt;.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Create an environment for 21</a:t>
            </a:r>
            <a:r>
              <a:rPr lang="en-US" baseline="30000" dirty="0" smtClean="0"/>
              <a:t>st</a:t>
            </a:r>
            <a:r>
              <a:rPr lang="en-US" dirty="0" smtClean="0"/>
              <a:t> Century Learning</a:t>
            </a:r>
          </a:p>
          <a:p>
            <a:r>
              <a:rPr lang="en-US" dirty="0" smtClean="0"/>
              <a:t>Engage today’s student</a:t>
            </a:r>
          </a:p>
          <a:p>
            <a:r>
              <a:rPr lang="en-US" dirty="0" smtClean="0"/>
              <a:t>Move to fewer, clearer, more rigorous standards</a:t>
            </a:r>
          </a:p>
          <a:p>
            <a:r>
              <a:rPr lang="en-US" dirty="0" smtClean="0"/>
              <a:t>Align with content standards</a:t>
            </a:r>
          </a:p>
          <a:p>
            <a:r>
              <a:rPr lang="en-US" dirty="0" smtClean="0"/>
              <a:t>Connect to NC Professional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Teaching Standards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581479">
            <a:off x="5646674" y="6492514"/>
            <a:ext cx="161935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 smtClean="0"/>
              <a:t>http://pict.sdsu.edu/21st.html</a:t>
            </a:r>
            <a:endParaRPr lang="en-US" sz="900" dirty="0"/>
          </a:p>
        </p:txBody>
      </p:sp>
      <p:pic>
        <p:nvPicPr>
          <p:cNvPr id="5" name="Picture 4" descr="engaugeGRaphic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12078">
            <a:off x="5868522" y="3721702"/>
            <a:ext cx="3136470" cy="293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TES and Teacher Eva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634" y="0"/>
            <a:ext cx="883976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Facts about 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US" dirty="0"/>
              <a:t>The </a:t>
            </a:r>
            <a:r>
              <a:rPr lang="en-US" i="1" dirty="0"/>
              <a:t>ITES</a:t>
            </a:r>
            <a:r>
              <a:rPr lang="en-US" dirty="0"/>
              <a:t> are to be embedded within all areas of the other </a:t>
            </a:r>
            <a:r>
              <a:rPr lang="en-US" dirty="0" smtClean="0"/>
              <a:t>curriculum</a:t>
            </a:r>
            <a:r>
              <a:rPr lang="en-US" dirty="0"/>
              <a:t>.</a:t>
            </a:r>
          </a:p>
          <a:p>
            <a:pPr lvl="0"/>
            <a:r>
              <a:rPr lang="en-US" dirty="0"/>
              <a:t>Classroom teachers are responsible for teaching the new </a:t>
            </a:r>
            <a:r>
              <a:rPr lang="en-US" i="1" dirty="0"/>
              <a:t>ITES</a:t>
            </a:r>
            <a:r>
              <a:rPr lang="en-US" dirty="0"/>
              <a:t> standards beginning in 2011-12.</a:t>
            </a:r>
          </a:p>
          <a:p>
            <a:pPr lvl="0"/>
            <a:r>
              <a:rPr lang="en-US" dirty="0"/>
              <a:t>Media Coordinators and Technology Facilitators, as </a:t>
            </a:r>
            <a:r>
              <a:rPr lang="en-US" i="1" dirty="0"/>
              <a:t>ITES</a:t>
            </a:r>
            <a:r>
              <a:rPr lang="en-US" dirty="0"/>
              <a:t> content experts, will collaborate with teachers to plan, create, teach, and assess effective student instruction.</a:t>
            </a:r>
          </a:p>
          <a:p>
            <a:pPr lvl="0"/>
            <a:r>
              <a:rPr lang="en-US" dirty="0"/>
              <a:t>The </a:t>
            </a:r>
            <a:r>
              <a:rPr lang="en-US" i="1" dirty="0"/>
              <a:t>ITES</a:t>
            </a:r>
            <a:r>
              <a:rPr lang="en-US" dirty="0"/>
              <a:t> must be taught in all NC schools – in places where technology is prevalent as well as in schools with limited technology access.</a:t>
            </a:r>
          </a:p>
          <a:p>
            <a:pPr lvl="0"/>
            <a:r>
              <a:rPr lang="en-US" dirty="0"/>
              <a:t>Technology and information tools and resources must be taught and used in authentic ways.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Facts about 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US" dirty="0"/>
              <a:t>The </a:t>
            </a:r>
            <a:r>
              <a:rPr lang="en-US" i="1" dirty="0"/>
              <a:t>ITES</a:t>
            </a:r>
            <a:r>
              <a:rPr lang="en-US" dirty="0"/>
              <a:t> are to be embedded within all areas of the other </a:t>
            </a:r>
            <a:r>
              <a:rPr lang="en-US" dirty="0" smtClean="0"/>
              <a:t>curriculum</a:t>
            </a:r>
            <a:r>
              <a:rPr lang="en-US" dirty="0"/>
              <a:t>.</a:t>
            </a:r>
          </a:p>
          <a:p>
            <a:pPr lvl="0"/>
            <a:r>
              <a:rPr lang="en-US" dirty="0"/>
              <a:t>Classroom teachers are responsible for teaching the new </a:t>
            </a:r>
            <a:r>
              <a:rPr lang="en-US" i="1" dirty="0"/>
              <a:t>ITES</a:t>
            </a:r>
            <a:r>
              <a:rPr lang="en-US" dirty="0"/>
              <a:t> standards beginning in 2011-12.</a:t>
            </a:r>
          </a:p>
          <a:p>
            <a:pPr lvl="0"/>
            <a:r>
              <a:rPr lang="en-US" dirty="0"/>
              <a:t>Media Coordinators and Technology Facilitators, as </a:t>
            </a:r>
            <a:r>
              <a:rPr lang="en-US" i="1" dirty="0"/>
              <a:t>ITES</a:t>
            </a:r>
            <a:r>
              <a:rPr lang="en-US" dirty="0"/>
              <a:t> content experts, will collaborate with teachers to plan, create, teach, and assess effective student instruction.</a:t>
            </a:r>
          </a:p>
          <a:p>
            <a:pPr lvl="0"/>
            <a:r>
              <a:rPr lang="en-US" dirty="0"/>
              <a:t>The </a:t>
            </a:r>
            <a:r>
              <a:rPr lang="en-US" i="1" dirty="0"/>
              <a:t>ITES</a:t>
            </a:r>
            <a:r>
              <a:rPr lang="en-US" dirty="0"/>
              <a:t> must be taught in all NC schools – in places where technology is prevalent as well as in schools with limited technology access.</a:t>
            </a:r>
          </a:p>
          <a:p>
            <a:pPr lvl="0"/>
            <a:r>
              <a:rPr lang="en-US" dirty="0"/>
              <a:t>Technology and information tools and resources must be taught and used in authentic ways.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2057400"/>
            <a:ext cx="7620000" cy="3447098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4000" dirty="0" smtClean="0"/>
              <a:t>Media Coordinators and Technology Facilitators, as </a:t>
            </a:r>
            <a:r>
              <a:rPr lang="en-US" sz="4000" i="1" dirty="0" smtClean="0"/>
              <a:t>ITES</a:t>
            </a:r>
            <a:r>
              <a:rPr lang="en-US" sz="4000" dirty="0" smtClean="0"/>
              <a:t> content experts, will collaborate with teachers to plan, create, teach, and assess effective student instruction.</a:t>
            </a:r>
          </a:p>
          <a:p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 rot="2078706">
            <a:off x="112110" y="1484076"/>
            <a:ext cx="1214136" cy="771199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/>
              <a:t>Written by grade spans:</a:t>
            </a:r>
          </a:p>
          <a:p>
            <a:r>
              <a:rPr lang="en-US" sz="4400" dirty="0" smtClean="0"/>
              <a:t>K-5</a:t>
            </a:r>
          </a:p>
          <a:p>
            <a:r>
              <a:rPr lang="en-US" sz="4400" dirty="0" smtClean="0"/>
              <a:t>6-8</a:t>
            </a:r>
          </a:p>
          <a:p>
            <a:r>
              <a:rPr lang="en-US" sz="4400" dirty="0" smtClean="0"/>
              <a:t>9-12</a:t>
            </a:r>
            <a:endParaRPr lang="en-US" sz="4400" dirty="0"/>
          </a:p>
        </p:txBody>
      </p:sp>
      <p:pic>
        <p:nvPicPr>
          <p:cNvPr id="4" name="Picture 3" descr="LP kindergarten 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29400" y="762000"/>
            <a:ext cx="1484566" cy="1882773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5" name="Picture 4" descr="SAMS 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38800" y="2438400"/>
            <a:ext cx="2133600" cy="1600200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6" name="Picture 5" descr="goldenLeaf_enrichmen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77000" y="3733800"/>
            <a:ext cx="2032000" cy="1524000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8" name="Picture 7" descr="Adam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53000" y="4876800"/>
            <a:ext cx="2057400" cy="1543050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Five Strands K-12 </a:t>
            </a:r>
            <a:endParaRPr lang="en-US" sz="4800" dirty="0"/>
          </a:p>
        </p:txBody>
      </p:sp>
      <p:pic>
        <p:nvPicPr>
          <p:cNvPr id="4" name="Picture 3" descr="ITE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3358" y="762000"/>
            <a:ext cx="8094828" cy="594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Take a Look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00200"/>
            <a:ext cx="6781800" cy="4525963"/>
          </a:xfrm>
        </p:spPr>
        <p:txBody>
          <a:bodyPr/>
          <a:lstStyle/>
          <a:p>
            <a:pPr>
              <a:buNone/>
            </a:pPr>
            <a:endParaRPr lang="en-US" sz="4800" dirty="0" smtClean="0">
              <a:hlinkClick r:id="rId3"/>
            </a:endParaRPr>
          </a:p>
          <a:p>
            <a:pPr>
              <a:buNone/>
            </a:pPr>
            <a:endParaRPr lang="en-US" sz="4800" dirty="0" smtClean="0">
              <a:hlinkClick r:id="rId3"/>
            </a:endParaRPr>
          </a:p>
          <a:p>
            <a:pPr>
              <a:buNone/>
            </a:pPr>
            <a:r>
              <a:rPr lang="en-US" sz="4800" dirty="0" smtClean="0">
                <a:hlinkClick r:id="rId3"/>
              </a:rPr>
              <a:t>NC Essential Standards</a:t>
            </a:r>
            <a:endParaRPr lang="en-US" sz="4800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027" name="Picture 3" descr="C:\Users\mwilliams.ACS\AppData\Local\Microsoft\Windows\Temporary Internet Files\Content.IE5\Y7Q9E3AQ\MC900433829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838200"/>
            <a:ext cx="1828572" cy="1828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92D05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760</TotalTime>
  <Words>705</Words>
  <Application>Microsoft Office PowerPoint</Application>
  <PresentationFormat>On-screen Show (4:3)</PresentationFormat>
  <Paragraphs>143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Information and Technology  Essential Standards</vt:lpstr>
      <vt:lpstr>Information Onslaught</vt:lpstr>
      <vt:lpstr>Purpose of ITES</vt:lpstr>
      <vt:lpstr>Slide 4</vt:lpstr>
      <vt:lpstr>Fast Facts about ITES</vt:lpstr>
      <vt:lpstr>Fast Facts about ITES</vt:lpstr>
      <vt:lpstr>ITES </vt:lpstr>
      <vt:lpstr>Five Strands K-12 </vt:lpstr>
      <vt:lpstr>Take a Look</vt:lpstr>
      <vt:lpstr>Sources of Information</vt:lpstr>
      <vt:lpstr>Sources of Information</vt:lpstr>
      <vt:lpstr>Informational Text</vt:lpstr>
      <vt:lpstr>Informational Text</vt:lpstr>
      <vt:lpstr>Technology as a  Tool</vt:lpstr>
      <vt:lpstr>Technology as a  Tool</vt:lpstr>
      <vt:lpstr>Slide 16</vt:lpstr>
      <vt:lpstr>Safety and Ethical Use</vt:lpstr>
      <vt:lpstr>Safety and Ethical Use</vt:lpstr>
      <vt:lpstr>Safety and Ethical Use</vt:lpstr>
      <vt:lpstr>Slide 20</vt:lpstr>
      <vt:lpstr>ITES</vt:lpstr>
      <vt:lpstr>Please remember!</vt:lpstr>
      <vt:lpstr>Sources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and Technology  Essential Standards</dc:title>
  <dc:creator>Marty Williams</dc:creator>
  <cp:lastModifiedBy>Marty Williams</cp:lastModifiedBy>
  <cp:revision>86</cp:revision>
  <dcterms:created xsi:type="dcterms:W3CDTF">2012-01-17T13:59:01Z</dcterms:created>
  <dcterms:modified xsi:type="dcterms:W3CDTF">2012-04-16T20:49:24Z</dcterms:modified>
</cp:coreProperties>
</file>